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embeddedFontLst>
    <p:embeddedFont>
      <p:font typeface="Roboto"/>
      <p:regular r:id="rId25"/>
      <p:bold r:id="rId26"/>
      <p:italic r:id="rId27"/>
      <p:boldItalic r:id="rId28"/>
    </p:embeddedFont>
    <p:embeddedFont>
      <p:font typeface="Open Sans"/>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OpenSans-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OpenSans-italic.fntdata"/><Relationship Id="rId30" Type="http://schemas.openxmlformats.org/officeDocument/2006/relationships/font" Target="fonts/OpenSans-bold.fntdata"/><Relationship Id="rId11" Type="http://schemas.openxmlformats.org/officeDocument/2006/relationships/slide" Target="slides/slide7.xml"/><Relationship Id="rId10" Type="http://schemas.openxmlformats.org/officeDocument/2006/relationships/slide" Target="slides/slide6.xml"/><Relationship Id="rId32" Type="http://schemas.openxmlformats.org/officeDocument/2006/relationships/font" Target="fonts/OpenSans-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40" name="Shape 1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72" name="Shape 1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79" name="Shape 1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Shape 7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73" name="Shape 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92" name="Shape 1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79" name="Shape 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Shape 8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85" name="Shape 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90" name="Shape 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Shape 10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04" name="Shape 1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 name="Shape 11"/>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 name="Shape 12"/>
          <p:cNvSpPr txBox="1"/>
          <p:nvPr>
            <p:ph type="ctrTitle"/>
          </p:nvPr>
        </p:nvSpPr>
        <p:spPr>
          <a:xfrm>
            <a:off x="390525" y="1819275"/>
            <a:ext cx="8222100" cy="933600"/>
          </a:xfrm>
          <a:prstGeom prst="rect">
            <a:avLst/>
          </a:prstGeom>
        </p:spPr>
        <p:txBody>
          <a:bodyPr anchorCtr="0" anchor="b"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Shape 13"/>
          <p:cNvSpPr txBox="1"/>
          <p:nvPr>
            <p:ph idx="1" type="subTitle"/>
          </p:nvPr>
        </p:nvSpPr>
        <p:spPr>
          <a:xfrm>
            <a:off x="390525" y="2789130"/>
            <a:ext cx="8222100" cy="4329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Shape 1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Shape 58"/>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Shape 59"/>
          <p:cNvSpPr txBox="1"/>
          <p:nvPr>
            <p:ph idx="1" type="body"/>
          </p:nvPr>
        </p:nvSpPr>
        <p:spPr>
          <a:xfrm>
            <a:off x="475500" y="3304625"/>
            <a:ext cx="82221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Shape 6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Shape 6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Shape 16"/>
          <p:cNvSpPr txBox="1"/>
          <p:nvPr>
            <p:ph type="title"/>
          </p:nvPr>
        </p:nvSpPr>
        <p:spPr>
          <a:xfrm>
            <a:off x="460950" y="2065350"/>
            <a:ext cx="8222100" cy="1012800"/>
          </a:xfrm>
          <a:prstGeom prst="rect">
            <a:avLst/>
          </a:prstGeom>
        </p:spPr>
        <p:txBody>
          <a:bodyPr anchorCtr="0" anchor="ctr" bIns="91425" lIns="91425" spcFirstLastPara="1" rIns="91425" wrap="square" tIns="91425"/>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Shape 1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Shape 19"/>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 name="Shape 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 name="Shape 21"/>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Shape 22"/>
          <p:cNvSpPr txBox="1"/>
          <p:nvPr>
            <p:ph idx="1" type="body"/>
          </p:nvPr>
        </p:nvSpPr>
        <p:spPr>
          <a:xfrm>
            <a:off x="471900" y="1919075"/>
            <a:ext cx="8222100" cy="27102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Shape 2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Shape 2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Shape 28"/>
          <p:cNvSpPr txBox="1"/>
          <p:nvPr>
            <p:ph idx="1" type="body"/>
          </p:nvPr>
        </p:nvSpPr>
        <p:spPr>
          <a:xfrm>
            <a:off x="47190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Shape 29"/>
          <p:cNvSpPr txBox="1"/>
          <p:nvPr>
            <p:ph idx="2" type="body"/>
          </p:nvPr>
        </p:nvSpPr>
        <p:spPr>
          <a:xfrm>
            <a:off x="469425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Shape 3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Shape 32"/>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Shape 3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Shape 34"/>
          <p:cNvSpPr txBox="1"/>
          <p:nvPr>
            <p:ph type="title"/>
          </p:nvPr>
        </p:nvSpPr>
        <p:spPr>
          <a:xfrm>
            <a:off x="98250" y="16350"/>
            <a:ext cx="8826600" cy="602700"/>
          </a:xfrm>
          <a:prstGeom prst="rect">
            <a:avLst/>
          </a:prstGeom>
        </p:spPr>
        <p:txBody>
          <a:bodyPr anchorCtr="0" anchor="ctr" bIns="91425" lIns="91425" spcFirstLastPara="1" rIns="91425" wrap="square" tIns="91425"/>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Shape 3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Shape 3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 name="Shape 38"/>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 name="Shape 39"/>
          <p:cNvSpPr txBox="1"/>
          <p:nvPr>
            <p:ph type="title"/>
          </p:nvPr>
        </p:nvSpPr>
        <p:spPr>
          <a:xfrm>
            <a:off x="226078" y="357800"/>
            <a:ext cx="2808000" cy="9534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Shape 40"/>
          <p:cNvSpPr txBox="1"/>
          <p:nvPr>
            <p:ph idx="1" type="body"/>
          </p:nvPr>
        </p:nvSpPr>
        <p:spPr>
          <a:xfrm>
            <a:off x="226075" y="1465800"/>
            <a:ext cx="2808000" cy="3163500"/>
          </a:xfrm>
          <a:prstGeom prst="rect">
            <a:avLst/>
          </a:prstGeom>
        </p:spPr>
        <p:txBody>
          <a:bodyPr anchorCtr="0" anchor="t" bIns="91425" lIns="91425" spcFirstLastPara="1" rIns="91425" wrap="square" tIns="91425"/>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Shape 4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Shape 43"/>
          <p:cNvSpPr txBox="1"/>
          <p:nvPr>
            <p:ph type="title"/>
          </p:nvPr>
        </p:nvSpPr>
        <p:spPr>
          <a:xfrm>
            <a:off x="490250" y="488250"/>
            <a:ext cx="6227100" cy="4090800"/>
          </a:xfrm>
          <a:prstGeom prst="rect">
            <a:avLst/>
          </a:prstGeom>
        </p:spPr>
        <p:txBody>
          <a:bodyPr anchorCtr="0" anchor="ctr" bIns="91425" lIns="91425" spcFirstLastPara="1" rIns="91425" wrap="square" tIns="91425"/>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Shape 4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Shape 46"/>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 name="Shape 47"/>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 name="Shape 48"/>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Shape 49"/>
          <p:cNvSpPr txBox="1"/>
          <p:nvPr>
            <p:ph idx="1" type="subTitle"/>
          </p:nvPr>
        </p:nvSpPr>
        <p:spPr>
          <a:xfrm>
            <a:off x="265500" y="2779467"/>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Shape 50"/>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Shape 5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Shape 53"/>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 name="Shape 54"/>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 name="Shape 55"/>
          <p:cNvSpPr txBox="1"/>
          <p:nvPr>
            <p:ph idx="1" type="body"/>
          </p:nvPr>
        </p:nvSpPr>
        <p:spPr>
          <a:xfrm>
            <a:off x="57150" y="4696825"/>
            <a:ext cx="8382000" cy="4467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Shape 5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Shape 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Shape 67"/>
          <p:cNvSpPr txBox="1"/>
          <p:nvPr>
            <p:ph type="ctrTitle"/>
          </p:nvPr>
        </p:nvSpPr>
        <p:spPr>
          <a:xfrm>
            <a:off x="390525" y="919800"/>
            <a:ext cx="8222100" cy="933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t>Sistemas de Inteligencia Artificial</a:t>
            </a:r>
            <a:endParaRPr/>
          </a:p>
        </p:txBody>
      </p:sp>
      <p:sp>
        <p:nvSpPr>
          <p:cNvPr id="68" name="Shape 68"/>
          <p:cNvSpPr txBox="1"/>
          <p:nvPr>
            <p:ph idx="1" type="subTitle"/>
          </p:nvPr>
        </p:nvSpPr>
        <p:spPr>
          <a:xfrm>
            <a:off x="390525" y="1853400"/>
            <a:ext cx="7075800" cy="432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sz="2400"/>
              <a:t>Búsqueda</a:t>
            </a:r>
            <a:endParaRPr sz="2400"/>
          </a:p>
        </p:txBody>
      </p:sp>
      <p:sp>
        <p:nvSpPr>
          <p:cNvPr id="69" name="Shape 69"/>
          <p:cNvSpPr txBox="1"/>
          <p:nvPr>
            <p:ph idx="1" type="subTitle"/>
          </p:nvPr>
        </p:nvSpPr>
        <p:spPr>
          <a:xfrm>
            <a:off x="-69850" y="2391150"/>
            <a:ext cx="3300900" cy="2385600"/>
          </a:xfrm>
          <a:prstGeom prst="rect">
            <a:avLst/>
          </a:prstGeom>
        </p:spPr>
        <p:txBody>
          <a:bodyPr anchorCtr="0" anchor="t" bIns="91425" lIns="91425" spcFirstLastPara="1" rIns="91425" wrap="square" tIns="91425">
            <a:noAutofit/>
          </a:bodyPr>
          <a:lstStyle/>
          <a:p>
            <a:pPr indent="457200" lvl="0" marL="0">
              <a:spcBef>
                <a:spcPts val="0"/>
              </a:spcBef>
              <a:spcAft>
                <a:spcPts val="0"/>
              </a:spcAft>
              <a:buNone/>
            </a:pPr>
            <a:r>
              <a:rPr lang="es" sz="2400"/>
              <a:t>Grupo 1:</a:t>
            </a:r>
            <a:endParaRPr sz="2400"/>
          </a:p>
          <a:p>
            <a:pPr indent="-317500" lvl="0" marL="457200" rtl="0">
              <a:lnSpc>
                <a:spcPct val="100000"/>
              </a:lnSpc>
              <a:spcBef>
                <a:spcPts val="1000"/>
              </a:spcBef>
              <a:spcAft>
                <a:spcPts val="0"/>
              </a:spcAft>
              <a:buClr>
                <a:srgbClr val="FFFFFF"/>
              </a:buClr>
              <a:buSzPts val="1400"/>
              <a:buChar char="-"/>
            </a:pPr>
            <a:r>
              <a:rPr b="1" lang="es" sz="1400">
                <a:solidFill>
                  <a:srgbClr val="FFFFFF"/>
                </a:solidFill>
                <a:latin typeface="Open Sans"/>
                <a:ea typeface="Open Sans"/>
                <a:cs typeface="Open Sans"/>
                <a:sym typeface="Open Sans"/>
              </a:rPr>
              <a:t>Caracciolo - 56382</a:t>
            </a:r>
            <a:endParaRPr b="1" sz="1400">
              <a:solidFill>
                <a:srgbClr val="FFFFFF"/>
              </a:solidFill>
              <a:latin typeface="Open Sans"/>
              <a:ea typeface="Open Sans"/>
              <a:cs typeface="Open Sans"/>
              <a:sym typeface="Open Sans"/>
            </a:endParaRPr>
          </a:p>
          <a:p>
            <a:pPr indent="-317500" lvl="0" marL="457200" rtl="0">
              <a:lnSpc>
                <a:spcPct val="100000"/>
              </a:lnSpc>
              <a:spcBef>
                <a:spcPts val="1000"/>
              </a:spcBef>
              <a:spcAft>
                <a:spcPts val="0"/>
              </a:spcAft>
              <a:buClr>
                <a:srgbClr val="FFFFFF"/>
              </a:buClr>
              <a:buSzPts val="1400"/>
              <a:buChar char="-"/>
            </a:pPr>
            <a:r>
              <a:rPr b="1" lang="es" sz="1400">
                <a:solidFill>
                  <a:srgbClr val="FFFFFF"/>
                </a:solidFill>
                <a:latin typeface="Open Sans"/>
                <a:ea typeface="Open Sans"/>
                <a:cs typeface="Open Sans"/>
                <a:sym typeface="Open Sans"/>
              </a:rPr>
              <a:t>González Fernández  - 55746</a:t>
            </a:r>
            <a:endParaRPr b="1" sz="1400">
              <a:solidFill>
                <a:srgbClr val="FFFFFF"/>
              </a:solidFill>
              <a:latin typeface="Open Sans"/>
              <a:ea typeface="Open Sans"/>
              <a:cs typeface="Open Sans"/>
              <a:sym typeface="Open Sans"/>
            </a:endParaRPr>
          </a:p>
          <a:p>
            <a:pPr indent="-317500" lvl="0" marL="457200" rtl="0">
              <a:lnSpc>
                <a:spcPct val="100000"/>
              </a:lnSpc>
              <a:spcBef>
                <a:spcPts val="1000"/>
              </a:spcBef>
              <a:spcAft>
                <a:spcPts val="0"/>
              </a:spcAft>
              <a:buClr>
                <a:srgbClr val="FFFFFF"/>
              </a:buClr>
              <a:buSzPts val="1400"/>
              <a:buChar char="-"/>
            </a:pPr>
            <a:r>
              <a:rPr b="1" lang="es" sz="1400">
                <a:solidFill>
                  <a:srgbClr val="FFFFFF"/>
                </a:solidFill>
                <a:latin typeface="Open Sans"/>
                <a:ea typeface="Open Sans"/>
                <a:cs typeface="Open Sans"/>
                <a:sym typeface="Open Sans"/>
              </a:rPr>
              <a:t>Nicastro - 55291</a:t>
            </a:r>
            <a:endParaRPr b="1" sz="1400">
              <a:solidFill>
                <a:srgbClr val="FFFFFF"/>
              </a:solidFill>
              <a:latin typeface="Open Sans"/>
              <a:ea typeface="Open Sans"/>
              <a:cs typeface="Open Sans"/>
              <a:sym typeface="Open Sans"/>
            </a:endParaRPr>
          </a:p>
          <a:p>
            <a:pPr indent="-317500" lvl="0" marL="457200" rtl="0">
              <a:lnSpc>
                <a:spcPct val="100000"/>
              </a:lnSpc>
              <a:spcBef>
                <a:spcPts val="1000"/>
              </a:spcBef>
              <a:spcAft>
                <a:spcPts val="0"/>
              </a:spcAft>
              <a:buClr>
                <a:srgbClr val="FFFFFF"/>
              </a:buClr>
              <a:buSzPts val="1400"/>
              <a:buChar char="-"/>
            </a:pPr>
            <a:r>
              <a:rPr b="1" lang="es" sz="1400">
                <a:solidFill>
                  <a:srgbClr val="FFFFFF"/>
                </a:solidFill>
                <a:latin typeface="Open Sans"/>
                <a:ea typeface="Open Sans"/>
                <a:cs typeface="Open Sans"/>
                <a:sym typeface="Open Sans"/>
              </a:rPr>
              <a:t>Guido - 54432</a:t>
            </a:r>
            <a:endParaRPr b="1" sz="1400">
              <a:solidFill>
                <a:srgbClr val="FFFFFF"/>
              </a:solidFill>
            </a:endParaRPr>
          </a:p>
          <a:p>
            <a:pPr indent="0" lvl="0" marL="0" rtl="0">
              <a:spcBef>
                <a:spcPts val="0"/>
              </a:spcBef>
              <a:spcAft>
                <a:spcPts val="0"/>
              </a:spcAft>
              <a:buNone/>
            </a:pPr>
            <a:r>
              <a:t/>
            </a:r>
            <a:endParaRPr sz="2400"/>
          </a:p>
        </p:txBody>
      </p:sp>
      <p:pic>
        <p:nvPicPr>
          <p:cNvPr id="70" name="Shape 70"/>
          <p:cNvPicPr preferRelativeResize="0"/>
          <p:nvPr/>
        </p:nvPicPr>
        <p:blipFill>
          <a:blip r:embed="rId3">
            <a:alphaModFix/>
          </a:blip>
          <a:stretch>
            <a:fillRect/>
          </a:stretch>
        </p:blipFill>
        <p:spPr>
          <a:xfrm>
            <a:off x="3807375" y="1142450"/>
            <a:ext cx="3658950" cy="3447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Shape 12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sz="4200"/>
              <a:t>Greedy</a:t>
            </a:r>
            <a:r>
              <a:rPr lang="es" sz="4200"/>
              <a:t>: Resultados</a:t>
            </a:r>
            <a:endParaRPr/>
          </a:p>
        </p:txBody>
      </p:sp>
      <p:pic>
        <p:nvPicPr>
          <p:cNvPr id="129" name="Shape 129" title="Gráfico"/>
          <p:cNvPicPr preferRelativeResize="0"/>
          <p:nvPr/>
        </p:nvPicPr>
        <p:blipFill>
          <a:blip r:embed="rId3">
            <a:alphaModFix/>
          </a:blip>
          <a:stretch>
            <a:fillRect/>
          </a:stretch>
        </p:blipFill>
        <p:spPr>
          <a:xfrm>
            <a:off x="1877438" y="1686650"/>
            <a:ext cx="5389122" cy="3332274"/>
          </a:xfrm>
          <a:prstGeom prst="rect">
            <a:avLst/>
          </a:prstGeom>
          <a:noFill/>
          <a:ln>
            <a:noFill/>
          </a:ln>
        </p:spPr>
      </p:pic>
      <p:pic>
        <p:nvPicPr>
          <p:cNvPr id="130" name="Shape 130"/>
          <p:cNvPicPr preferRelativeResize="0"/>
          <p:nvPr/>
        </p:nvPicPr>
        <p:blipFill>
          <a:blip r:embed="rId4">
            <a:alphaModFix/>
          </a:blip>
          <a:stretch>
            <a:fillRect/>
          </a:stretch>
        </p:blipFill>
        <p:spPr>
          <a:xfrm>
            <a:off x="3568225" y="1795400"/>
            <a:ext cx="1658175" cy="280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Shape 135"/>
          <p:cNvSpPr txBox="1"/>
          <p:nvPr>
            <p:ph type="title"/>
          </p:nvPr>
        </p:nvSpPr>
        <p:spPr>
          <a:xfrm>
            <a:off x="226075" y="357800"/>
            <a:ext cx="3026400" cy="953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sz="3200"/>
              <a:t>A*</a:t>
            </a:r>
            <a:endParaRPr/>
          </a:p>
        </p:txBody>
      </p:sp>
      <p:sp>
        <p:nvSpPr>
          <p:cNvPr id="136" name="Shape 136"/>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s" sz="1400"/>
              <a:t>Explota primero aquellos nodos que tengan menor coste considerando tanto la </a:t>
            </a:r>
            <a:r>
              <a:rPr lang="es" sz="1400"/>
              <a:t>heurística</a:t>
            </a:r>
            <a:r>
              <a:rPr lang="es" sz="1400"/>
              <a:t> como el camino anterior. Por eso se utiliza una priority queue ordenada por la suma del costo a llegar a ese nodo </a:t>
            </a:r>
            <a:r>
              <a:rPr lang="es" sz="1400"/>
              <a:t>más</a:t>
            </a:r>
            <a:r>
              <a:rPr lang="es" sz="1400"/>
              <a:t> el costo de la </a:t>
            </a:r>
            <a:r>
              <a:rPr lang="es" sz="1400"/>
              <a:t>heurística</a:t>
            </a:r>
            <a:r>
              <a:rPr lang="es" sz="1400"/>
              <a:t>.</a:t>
            </a:r>
            <a:endParaRPr sz="1400"/>
          </a:p>
        </p:txBody>
      </p:sp>
      <p:pic>
        <p:nvPicPr>
          <p:cNvPr id="137" name="Shape 137"/>
          <p:cNvPicPr preferRelativeResize="0"/>
          <p:nvPr/>
        </p:nvPicPr>
        <p:blipFill>
          <a:blip r:embed="rId3">
            <a:alphaModFix/>
          </a:blip>
          <a:stretch>
            <a:fillRect/>
          </a:stretch>
        </p:blipFill>
        <p:spPr>
          <a:xfrm>
            <a:off x="3467700" y="601275"/>
            <a:ext cx="5586725" cy="402802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Shape 142"/>
          <p:cNvSpPr txBox="1"/>
          <p:nvPr>
            <p:ph type="title"/>
          </p:nvPr>
        </p:nvSpPr>
        <p:spPr>
          <a:xfrm>
            <a:off x="460950" y="209850"/>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sz="4200"/>
              <a:t>A*</a:t>
            </a:r>
            <a:r>
              <a:rPr lang="es" sz="4200"/>
              <a:t>: Resultados</a:t>
            </a:r>
            <a:endParaRPr/>
          </a:p>
        </p:txBody>
      </p:sp>
      <p:pic>
        <p:nvPicPr>
          <p:cNvPr id="143" name="Shape 143" title="Gráfico"/>
          <p:cNvPicPr preferRelativeResize="0"/>
          <p:nvPr/>
        </p:nvPicPr>
        <p:blipFill>
          <a:blip r:embed="rId3">
            <a:alphaModFix/>
          </a:blip>
          <a:stretch>
            <a:fillRect/>
          </a:stretch>
        </p:blipFill>
        <p:spPr>
          <a:xfrm>
            <a:off x="1326538" y="977550"/>
            <a:ext cx="6490920" cy="4013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Shape 148"/>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s"/>
              <a:t>Heurísticas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Shape 153"/>
          <p:cNvSpPr txBox="1"/>
          <p:nvPr>
            <p:ph type="title"/>
          </p:nvPr>
        </p:nvSpPr>
        <p:spPr>
          <a:xfrm>
            <a:off x="226075" y="357800"/>
            <a:ext cx="3026400" cy="953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sz="3200"/>
              <a:t>Poda</a:t>
            </a:r>
            <a:endParaRPr/>
          </a:p>
        </p:txBody>
      </p:sp>
      <p:sp>
        <p:nvSpPr>
          <p:cNvPr id="154" name="Shape 154"/>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sz="1600"/>
              <a:t>Si el estado es </a:t>
            </a:r>
            <a:r>
              <a:rPr lang="es" sz="1600"/>
              <a:t>inválido</a:t>
            </a:r>
            <a:r>
              <a:rPr lang="es" sz="1600"/>
              <a:t>, la </a:t>
            </a:r>
            <a:r>
              <a:rPr lang="es" sz="1600"/>
              <a:t>heurística</a:t>
            </a:r>
            <a:r>
              <a:rPr lang="es" sz="1600"/>
              <a:t> es igual a infinito, y si no, </a:t>
            </a:r>
            <a:r>
              <a:rPr lang="es" sz="1600"/>
              <a:t>evalúa</a:t>
            </a:r>
            <a:r>
              <a:rPr lang="es" sz="1600"/>
              <a:t> otra </a:t>
            </a:r>
            <a:r>
              <a:rPr lang="es" sz="1600"/>
              <a:t>heurística</a:t>
            </a:r>
            <a:r>
              <a:rPr lang="es" sz="1600"/>
              <a:t> provista anteriormente.</a:t>
            </a:r>
            <a:endParaRPr sz="1600"/>
          </a:p>
          <a:p>
            <a:pPr indent="0" lvl="0" marL="0" rtl="0">
              <a:spcBef>
                <a:spcPts val="1600"/>
              </a:spcBef>
              <a:spcAft>
                <a:spcPts val="1600"/>
              </a:spcAft>
              <a:buNone/>
            </a:pPr>
            <a:r>
              <a:rPr lang="es" sz="1600"/>
              <a:t>Un estado es considerado </a:t>
            </a:r>
            <a:r>
              <a:rPr lang="es" sz="1600"/>
              <a:t>inválido</a:t>
            </a:r>
            <a:r>
              <a:rPr lang="es" sz="1600"/>
              <a:t> si una ficha no posee vecinos y no esta tocada</a:t>
            </a:r>
            <a:endParaRPr sz="1600"/>
          </a:p>
        </p:txBody>
      </p:sp>
      <p:pic>
        <p:nvPicPr>
          <p:cNvPr id="155" name="Shape 155"/>
          <p:cNvPicPr preferRelativeResize="0"/>
          <p:nvPr/>
        </p:nvPicPr>
        <p:blipFill>
          <a:blip r:embed="rId3">
            <a:alphaModFix/>
          </a:blip>
          <a:stretch>
            <a:fillRect/>
          </a:stretch>
        </p:blipFill>
        <p:spPr>
          <a:xfrm>
            <a:off x="3328125" y="571150"/>
            <a:ext cx="5586724" cy="419004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Shape 16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sz="4200"/>
              <a:t>Fit Factor</a:t>
            </a:r>
            <a:endParaRPr/>
          </a:p>
        </p:txBody>
      </p:sp>
      <p:sp>
        <p:nvSpPr>
          <p:cNvPr id="161" name="Shape 161"/>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s"/>
              <a:t>La </a:t>
            </a:r>
            <a:r>
              <a:rPr lang="es"/>
              <a:t>heurística</a:t>
            </a:r>
            <a:r>
              <a:rPr lang="es"/>
              <a:t> para un Estado con R nodos restantes debe estar entre R-1 y R, así asemejarse a DFS</a:t>
            </a:r>
            <a:endParaRPr/>
          </a:p>
          <a:p>
            <a:pPr indent="-342900" lvl="0" marL="457200" rtl="0">
              <a:spcBef>
                <a:spcPts val="0"/>
              </a:spcBef>
              <a:spcAft>
                <a:spcPts val="0"/>
              </a:spcAft>
              <a:buSzPts val="1800"/>
              <a:buChar char="●"/>
            </a:pPr>
            <a:r>
              <a:rPr lang="es"/>
              <a:t>D</a:t>
            </a:r>
            <a:r>
              <a:rPr lang="es"/>
              <a:t>efinimos nuestras heurísticas como R - FF, donde R representa la cantidad de piezas restantes y FF es un “Fit Factor” entre 0 y 1. </a:t>
            </a:r>
            <a:endParaRPr/>
          </a:p>
          <a:p>
            <a:pPr indent="-342900" lvl="0" marL="457200" rtl="0">
              <a:spcBef>
                <a:spcPts val="0"/>
              </a:spcBef>
              <a:spcAft>
                <a:spcPts val="0"/>
              </a:spcAft>
              <a:buSzPts val="1800"/>
              <a:buChar char="●"/>
            </a:pPr>
            <a:r>
              <a:rPr lang="es"/>
              <a:t>La heurística siempre será admisible y siempre </a:t>
            </a:r>
            <a:r>
              <a:rPr lang="es"/>
              <a:t>considerará</a:t>
            </a:r>
            <a:r>
              <a:rPr lang="es"/>
              <a:t> el Fit Factor para elegir el siguiente nodo a explotar.</a:t>
            </a:r>
            <a:br>
              <a:rPr lang="es"/>
            </a:br>
            <a:br>
              <a:rPr lang="es"/>
            </a:b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Shape 166"/>
          <p:cNvSpPr txBox="1"/>
          <p:nvPr>
            <p:ph type="title"/>
          </p:nvPr>
        </p:nvSpPr>
        <p:spPr>
          <a:xfrm>
            <a:off x="226075" y="357800"/>
            <a:ext cx="3026400" cy="953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sz="3200"/>
              <a:t>Closer to end Fit Factor</a:t>
            </a:r>
            <a:endParaRPr/>
          </a:p>
        </p:txBody>
      </p:sp>
      <p:sp>
        <p:nvSpPr>
          <p:cNvPr id="167" name="Shape 16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s" sz="1600"/>
              <a:t>Se basa simplemente en la elección de aquellos estados más cercanos al final, por lo que el fit factor es la cantidad de fichas tocadas. </a:t>
            </a:r>
            <a:endParaRPr sz="1600"/>
          </a:p>
        </p:txBody>
      </p:sp>
      <p:pic>
        <p:nvPicPr>
          <p:cNvPr id="168" name="Shape 168"/>
          <p:cNvPicPr preferRelativeResize="0"/>
          <p:nvPr/>
        </p:nvPicPr>
        <p:blipFill rotWithShape="1">
          <a:blip r:embed="rId3">
            <a:alphaModFix/>
          </a:blip>
          <a:srcRect b="8181" l="0" r="36475" t="0"/>
          <a:stretch/>
        </p:blipFill>
        <p:spPr>
          <a:xfrm>
            <a:off x="4131525" y="145725"/>
            <a:ext cx="4494501" cy="2596900"/>
          </a:xfrm>
          <a:prstGeom prst="rect">
            <a:avLst/>
          </a:prstGeom>
          <a:noFill/>
          <a:ln>
            <a:noFill/>
          </a:ln>
        </p:spPr>
      </p:pic>
      <p:pic>
        <p:nvPicPr>
          <p:cNvPr id="169" name="Shape 169"/>
          <p:cNvPicPr preferRelativeResize="0"/>
          <p:nvPr/>
        </p:nvPicPr>
        <p:blipFill rotWithShape="1">
          <a:blip r:embed="rId3">
            <a:alphaModFix/>
          </a:blip>
          <a:srcRect b="8181" l="66136" r="0" t="0"/>
          <a:stretch/>
        </p:blipFill>
        <p:spPr>
          <a:xfrm>
            <a:off x="5038800" y="2876700"/>
            <a:ext cx="2199900" cy="1975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Shape 174"/>
          <p:cNvSpPr txBox="1"/>
          <p:nvPr>
            <p:ph type="title"/>
          </p:nvPr>
        </p:nvSpPr>
        <p:spPr>
          <a:xfrm>
            <a:off x="226075" y="357800"/>
            <a:ext cx="3026400" cy="1479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sz="3200"/>
              <a:t>Less neighbours Fit Factor</a:t>
            </a:r>
            <a:endParaRPr/>
          </a:p>
        </p:txBody>
      </p:sp>
      <p:sp>
        <p:nvSpPr>
          <p:cNvPr id="175" name="Shape 175"/>
          <p:cNvSpPr txBox="1"/>
          <p:nvPr>
            <p:ph idx="1" type="body"/>
          </p:nvPr>
        </p:nvSpPr>
        <p:spPr>
          <a:xfrm>
            <a:off x="226075" y="1837100"/>
            <a:ext cx="2808000" cy="27921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s" sz="1600"/>
              <a:t>Consta en la elección del estado con menor cantidad de vecinos. Una ficha con menos vecinos es más probable que sea bloqueada en un futuro (es decir que no pueda accederse de ninguna manera) si no se toma el camino por ella.</a:t>
            </a:r>
            <a:r>
              <a:rPr lang="es" sz="1600"/>
              <a:t> </a:t>
            </a:r>
            <a:endParaRPr sz="1600"/>
          </a:p>
        </p:txBody>
      </p:sp>
      <p:pic>
        <p:nvPicPr>
          <p:cNvPr id="176" name="Shape 176"/>
          <p:cNvPicPr preferRelativeResize="0"/>
          <p:nvPr/>
        </p:nvPicPr>
        <p:blipFill rotWithShape="1">
          <a:blip r:embed="rId3">
            <a:alphaModFix/>
          </a:blip>
          <a:srcRect b="0" l="0" r="47867" t="0"/>
          <a:stretch/>
        </p:blipFill>
        <p:spPr>
          <a:xfrm>
            <a:off x="3989075" y="657213"/>
            <a:ext cx="4657875" cy="3829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Shape 181"/>
          <p:cNvSpPr txBox="1"/>
          <p:nvPr>
            <p:ph type="title"/>
          </p:nvPr>
        </p:nvSpPr>
        <p:spPr>
          <a:xfrm>
            <a:off x="226075" y="357800"/>
            <a:ext cx="3026400" cy="953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sz="3200"/>
              <a:t>Componiendo Fit Factors</a:t>
            </a:r>
            <a:endParaRPr/>
          </a:p>
        </p:txBody>
      </p:sp>
      <p:sp>
        <p:nvSpPr>
          <p:cNvPr id="182" name="Shape 182"/>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sz="1600"/>
              <a:t>Siendo X el </a:t>
            </a:r>
            <a:r>
              <a:rPr lang="es" sz="1600"/>
              <a:t>máximo</a:t>
            </a:r>
            <a:r>
              <a:rPr lang="es" sz="1600"/>
              <a:t> espacio entre 2 valores de FF1 y M el valor </a:t>
            </a:r>
            <a:r>
              <a:rPr lang="es" sz="1600"/>
              <a:t>máximo</a:t>
            </a:r>
            <a:r>
              <a:rPr lang="es" sz="1600"/>
              <a:t> de FF2</a:t>
            </a:r>
            <a:endParaRPr sz="1600"/>
          </a:p>
          <a:p>
            <a:pPr indent="0" lvl="0" marL="0">
              <a:spcBef>
                <a:spcPts val="1600"/>
              </a:spcBef>
              <a:spcAft>
                <a:spcPts val="0"/>
              </a:spcAft>
              <a:buNone/>
            </a:pPr>
            <a:r>
              <a:rPr lang="es" sz="1600"/>
              <a:t>Definimos nuestro FF como FF(E) = FF1(E) + FF2(E)/M*X </a:t>
            </a:r>
            <a:endParaRPr sz="600"/>
          </a:p>
          <a:p>
            <a:pPr indent="0" lvl="0" marL="0" rtl="0">
              <a:spcBef>
                <a:spcPts val="1600"/>
              </a:spcBef>
              <a:spcAft>
                <a:spcPts val="1600"/>
              </a:spcAft>
              <a:buNone/>
            </a:pPr>
            <a:r>
              <a:rPr lang="es" sz="1600"/>
              <a:t>Esta fórmula garantiza que para cualquier estado se priorice el primer fit factor y, en caso de ser iguales, ordene según el segundo fit factor.</a:t>
            </a:r>
            <a:endParaRPr sz="1600"/>
          </a:p>
        </p:txBody>
      </p:sp>
      <p:pic>
        <p:nvPicPr>
          <p:cNvPr id="183" name="Shape 183"/>
          <p:cNvPicPr preferRelativeResize="0"/>
          <p:nvPr/>
        </p:nvPicPr>
        <p:blipFill rotWithShape="1">
          <a:blip r:embed="rId3">
            <a:alphaModFix/>
          </a:blip>
          <a:srcRect b="10254" l="10736" r="7053" t="18235"/>
          <a:stretch/>
        </p:blipFill>
        <p:spPr>
          <a:xfrm>
            <a:off x="3343350" y="681388"/>
            <a:ext cx="5800651" cy="3780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Shape 18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Conclusiones</a:t>
            </a:r>
            <a:endParaRPr/>
          </a:p>
        </p:txBody>
      </p:sp>
      <p:sp>
        <p:nvSpPr>
          <p:cNvPr id="189" name="Shape 189"/>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s"/>
              <a:t>La búsqueda informada nos permitirá tomar mejores decisiones en cuanto a donde explorar en el árbol.</a:t>
            </a:r>
            <a:endParaRPr/>
          </a:p>
          <a:p>
            <a:pPr indent="-342900" lvl="0" marL="457200" rtl="0">
              <a:spcBef>
                <a:spcPts val="0"/>
              </a:spcBef>
              <a:spcAft>
                <a:spcPts val="0"/>
              </a:spcAft>
              <a:buSzPts val="1800"/>
              <a:buChar char="●"/>
            </a:pPr>
            <a:r>
              <a:rPr lang="es"/>
              <a:t>Aunque todas las heurísticas propuestas se muestran efectivas para tableros de dimensiones chicas, ver gráfico I, cuando se desea aumentar el tamaño, tan solo dos de ellas logran escalar (ver gráficos IV a VI).</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Shape 7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Introducción</a:t>
            </a:r>
            <a:endParaRPr/>
          </a:p>
        </p:txBody>
      </p:sp>
      <p:sp>
        <p:nvSpPr>
          <p:cNvPr id="76" name="Shape 7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s"/>
              <a:t>El trabajo práctico consiste en la realización de un motor de búsqueda genérico que pueda resolver cualquier búsqueda de camino informada y desinformada. Además se nos asignó un problema con el cual probar el motor, y para el cual habría que generar heurísticas. En particular el problema de nuestro grupo es el juego “Chain Reaction”</a:t>
            </a:r>
            <a:br>
              <a:rPr lang="es"/>
            </a:b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Shape 194"/>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s"/>
              <a:t>¡Gracias!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Shape 8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Observación</a:t>
            </a:r>
            <a:endParaRPr/>
          </a:p>
        </p:txBody>
      </p:sp>
      <p:sp>
        <p:nvSpPr>
          <p:cNvPr id="82" name="Shape 82"/>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419100" lvl="0" marL="457200" rtl="0">
              <a:spcBef>
                <a:spcPts val="0"/>
              </a:spcBef>
              <a:spcAft>
                <a:spcPts val="0"/>
              </a:spcAft>
              <a:buSzPts val="3000"/>
              <a:buChar char="●"/>
            </a:pPr>
            <a:r>
              <a:rPr lang="es" sz="3000"/>
              <a:t>Nunca va a haber una solucion de menos de T pasos.</a:t>
            </a:r>
            <a:endParaRPr sz="3000"/>
          </a:p>
          <a:p>
            <a:pPr indent="0" lvl="0" marL="0" rtl="0">
              <a:spcBef>
                <a:spcPts val="1600"/>
              </a:spcBef>
              <a:spcAft>
                <a:spcPts val="0"/>
              </a:spcAft>
              <a:buNone/>
            </a:pPr>
            <a:r>
              <a:t/>
            </a:r>
            <a:endParaRPr sz="700"/>
          </a:p>
          <a:p>
            <a:pPr indent="-419100" lvl="0" marL="457200" rtl="0">
              <a:spcBef>
                <a:spcPts val="1600"/>
              </a:spcBef>
              <a:spcAft>
                <a:spcPts val="0"/>
              </a:spcAft>
              <a:buSzPts val="3000"/>
              <a:buChar char="●"/>
            </a:pPr>
            <a:r>
              <a:rPr lang="es" sz="3000"/>
              <a:t>El camino máximo es de T elementos.</a:t>
            </a:r>
            <a:endParaRPr sz="3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Shape 87"/>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t/>
            </a:r>
            <a:endParaRPr/>
          </a:p>
          <a:p>
            <a:pPr indent="0" lvl="0" marL="0" rtl="0">
              <a:spcBef>
                <a:spcPts val="0"/>
              </a:spcBef>
              <a:spcAft>
                <a:spcPts val="0"/>
              </a:spcAft>
              <a:buNone/>
            </a:pPr>
            <a:r>
              <a:rPr lang="es"/>
              <a:t>Métodos de Búsqueda</a:t>
            </a:r>
            <a:endParaRPr/>
          </a:p>
          <a:p>
            <a:pPr indent="0" lvl="0" marL="0" rtl="0">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Shape 92"/>
          <p:cNvSpPr txBox="1"/>
          <p:nvPr>
            <p:ph type="title"/>
          </p:nvPr>
        </p:nvSpPr>
        <p:spPr>
          <a:xfrm>
            <a:off x="226075" y="357800"/>
            <a:ext cx="3026400" cy="953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sz="3200"/>
              <a:t>DFS e IDDFS</a:t>
            </a:r>
            <a:endParaRPr/>
          </a:p>
        </p:txBody>
      </p:sp>
      <p:sp>
        <p:nvSpPr>
          <p:cNvPr id="93" name="Shape 93"/>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sz="1400"/>
              <a:t>DFS: Se recorre un camino hasta el final, y luego se realiza backtracking hasta encontrar la </a:t>
            </a:r>
            <a:r>
              <a:rPr lang="es" sz="1400"/>
              <a:t>solución</a:t>
            </a:r>
            <a:r>
              <a:rPr lang="es" sz="1400"/>
              <a:t>.</a:t>
            </a:r>
            <a:endParaRPr sz="1400"/>
          </a:p>
          <a:p>
            <a:pPr indent="0" lvl="0" marL="0">
              <a:spcBef>
                <a:spcPts val="1600"/>
              </a:spcBef>
              <a:spcAft>
                <a:spcPts val="0"/>
              </a:spcAft>
              <a:buNone/>
            </a:pPr>
            <a:r>
              <a:t/>
            </a:r>
            <a:endParaRPr sz="1400"/>
          </a:p>
          <a:p>
            <a:pPr indent="0" lvl="0" marL="0">
              <a:spcBef>
                <a:spcPts val="1600"/>
              </a:spcBef>
              <a:spcAft>
                <a:spcPts val="1600"/>
              </a:spcAft>
              <a:buNone/>
            </a:pPr>
            <a:r>
              <a:rPr lang="es" sz="1400"/>
              <a:t>IDDFS: Se recorren todos los caminos hasta el nivel X, si no se encuentra solucion, se aumenta X y se repite</a:t>
            </a:r>
            <a:br>
              <a:rPr lang="es" sz="1400"/>
            </a:br>
            <a:endParaRPr sz="1400"/>
          </a:p>
        </p:txBody>
      </p:sp>
      <p:pic>
        <p:nvPicPr>
          <p:cNvPr id="94" name="Shape 94"/>
          <p:cNvPicPr preferRelativeResize="0"/>
          <p:nvPr/>
        </p:nvPicPr>
        <p:blipFill>
          <a:blip r:embed="rId3">
            <a:alphaModFix/>
          </a:blip>
          <a:stretch>
            <a:fillRect/>
          </a:stretch>
        </p:blipFill>
        <p:spPr>
          <a:xfrm>
            <a:off x="3488400" y="466500"/>
            <a:ext cx="5586726" cy="421048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Shape 9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DFS e IDDFS</a:t>
            </a:r>
            <a:r>
              <a:rPr lang="es" sz="4200"/>
              <a:t>: Resultados</a:t>
            </a:r>
            <a:endParaRPr/>
          </a:p>
        </p:txBody>
      </p:sp>
      <p:pic>
        <p:nvPicPr>
          <p:cNvPr id="100" name="Shape 100" title="Gráfico"/>
          <p:cNvPicPr preferRelativeResize="0"/>
          <p:nvPr/>
        </p:nvPicPr>
        <p:blipFill>
          <a:blip r:embed="rId3">
            <a:alphaModFix/>
          </a:blip>
          <a:stretch>
            <a:fillRect/>
          </a:stretch>
        </p:blipFill>
        <p:spPr>
          <a:xfrm>
            <a:off x="1871950" y="1735500"/>
            <a:ext cx="5400099" cy="3339100"/>
          </a:xfrm>
          <a:prstGeom prst="rect">
            <a:avLst/>
          </a:prstGeom>
          <a:noFill/>
          <a:ln>
            <a:noFill/>
          </a:ln>
        </p:spPr>
      </p:pic>
      <p:pic>
        <p:nvPicPr>
          <p:cNvPr id="101" name="Shape 101"/>
          <p:cNvPicPr preferRelativeResize="0"/>
          <p:nvPr/>
        </p:nvPicPr>
        <p:blipFill>
          <a:blip r:embed="rId4">
            <a:alphaModFix/>
          </a:blip>
          <a:stretch>
            <a:fillRect/>
          </a:stretch>
        </p:blipFill>
        <p:spPr>
          <a:xfrm>
            <a:off x="3039350" y="1851075"/>
            <a:ext cx="1658175" cy="280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Shape 106"/>
          <p:cNvSpPr txBox="1"/>
          <p:nvPr>
            <p:ph type="title"/>
          </p:nvPr>
        </p:nvSpPr>
        <p:spPr>
          <a:xfrm>
            <a:off x="226075" y="357800"/>
            <a:ext cx="3026400" cy="953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sz="3200"/>
              <a:t>BFS</a:t>
            </a:r>
            <a:endParaRPr/>
          </a:p>
        </p:txBody>
      </p:sp>
      <p:sp>
        <p:nvSpPr>
          <p:cNvPr id="107" name="Shape 10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s" sz="1400"/>
              <a:t>Los nodos que primero se agregaron al pool son los que se explotan siguiente, por lo que se usa una cola. La idea es recorrer todos los nodos del mismo nivel y explotarlos antes de proceder al siguiente nivel.</a:t>
            </a:r>
            <a:br>
              <a:rPr lang="es"/>
            </a:br>
            <a:endParaRPr/>
          </a:p>
        </p:txBody>
      </p:sp>
      <p:pic>
        <p:nvPicPr>
          <p:cNvPr id="108" name="Shape 108"/>
          <p:cNvPicPr preferRelativeResize="0"/>
          <p:nvPr/>
        </p:nvPicPr>
        <p:blipFill>
          <a:blip r:embed="rId3">
            <a:alphaModFix/>
          </a:blip>
          <a:stretch>
            <a:fillRect/>
          </a:stretch>
        </p:blipFill>
        <p:spPr>
          <a:xfrm>
            <a:off x="3404875" y="405325"/>
            <a:ext cx="5586726" cy="433284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Shape 11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sz="4200"/>
              <a:t>BFS: Resultados</a:t>
            </a:r>
            <a:endParaRPr/>
          </a:p>
        </p:txBody>
      </p:sp>
      <p:pic>
        <p:nvPicPr>
          <p:cNvPr id="114" name="Shape 114" title="Gráfico"/>
          <p:cNvPicPr preferRelativeResize="0"/>
          <p:nvPr/>
        </p:nvPicPr>
        <p:blipFill>
          <a:blip r:embed="rId3">
            <a:alphaModFix/>
          </a:blip>
          <a:stretch>
            <a:fillRect/>
          </a:stretch>
        </p:blipFill>
        <p:spPr>
          <a:xfrm>
            <a:off x="1877438" y="1728425"/>
            <a:ext cx="5389122" cy="3332274"/>
          </a:xfrm>
          <a:prstGeom prst="rect">
            <a:avLst/>
          </a:prstGeom>
          <a:noFill/>
          <a:ln>
            <a:noFill/>
          </a:ln>
        </p:spPr>
      </p:pic>
      <p:pic>
        <p:nvPicPr>
          <p:cNvPr id="115" name="Shape 115"/>
          <p:cNvPicPr preferRelativeResize="0"/>
          <p:nvPr/>
        </p:nvPicPr>
        <p:blipFill>
          <a:blip r:embed="rId4">
            <a:alphaModFix/>
          </a:blip>
          <a:stretch>
            <a:fillRect/>
          </a:stretch>
        </p:blipFill>
        <p:spPr>
          <a:xfrm>
            <a:off x="6453579" y="1992825"/>
            <a:ext cx="812975" cy="902050"/>
          </a:xfrm>
          <a:prstGeom prst="rect">
            <a:avLst/>
          </a:prstGeom>
          <a:noFill/>
          <a:ln>
            <a:noFill/>
          </a:ln>
        </p:spPr>
      </p:pic>
      <p:pic>
        <p:nvPicPr>
          <p:cNvPr id="116" name="Shape 116"/>
          <p:cNvPicPr preferRelativeResize="0"/>
          <p:nvPr/>
        </p:nvPicPr>
        <p:blipFill>
          <a:blip r:embed="rId5">
            <a:alphaModFix/>
          </a:blip>
          <a:stretch>
            <a:fillRect/>
          </a:stretch>
        </p:blipFill>
        <p:spPr>
          <a:xfrm>
            <a:off x="2426975" y="1837150"/>
            <a:ext cx="1658175" cy="280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Shape 121"/>
          <p:cNvSpPr txBox="1"/>
          <p:nvPr>
            <p:ph type="title"/>
          </p:nvPr>
        </p:nvSpPr>
        <p:spPr>
          <a:xfrm>
            <a:off x="226075" y="357800"/>
            <a:ext cx="3026400" cy="953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sz="3200"/>
              <a:t>GREEDY</a:t>
            </a:r>
            <a:endParaRPr/>
          </a:p>
        </p:txBody>
      </p:sp>
      <p:sp>
        <p:nvSpPr>
          <p:cNvPr id="122" name="Shape 122"/>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s" sz="1400"/>
              <a:t>Explota  los nodos cuya </a:t>
            </a:r>
            <a:r>
              <a:rPr lang="es" sz="1400"/>
              <a:t>heurística</a:t>
            </a:r>
            <a:r>
              <a:rPr lang="es" sz="1400"/>
              <a:t> sea menor. Greedy no tienen en cuenta el camino anterior sino solo ve el </a:t>
            </a:r>
            <a:r>
              <a:rPr lang="es" sz="1400"/>
              <a:t>óptimo</a:t>
            </a:r>
            <a:r>
              <a:rPr lang="es" sz="1400"/>
              <a:t> local. Se utiliza entonces una priority queue ordenada por la </a:t>
            </a:r>
            <a:r>
              <a:rPr lang="es" sz="1400"/>
              <a:t>heurística</a:t>
            </a:r>
            <a:br>
              <a:rPr lang="es"/>
            </a:br>
            <a:endParaRPr/>
          </a:p>
        </p:txBody>
      </p:sp>
      <p:pic>
        <p:nvPicPr>
          <p:cNvPr id="123" name="Shape 123"/>
          <p:cNvPicPr preferRelativeResize="0"/>
          <p:nvPr/>
        </p:nvPicPr>
        <p:blipFill>
          <a:blip r:embed="rId3">
            <a:alphaModFix/>
          </a:blip>
          <a:stretch>
            <a:fillRect/>
          </a:stretch>
        </p:blipFill>
        <p:spPr>
          <a:xfrm>
            <a:off x="3404875" y="265300"/>
            <a:ext cx="5739125" cy="46128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